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07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22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800" y="-505794"/>
            <a:ext cx="7772400" cy="2387600"/>
          </a:xfrm>
        </p:spPr>
        <p:txBody>
          <a:bodyPr/>
          <a:lstStyle/>
          <a:p>
            <a:r>
              <a:rPr lang="en-US" altLang="zh-CN" sz="3200" b="1">
                <a:solidFill>
                  <a:srgbClr val="0000FF"/>
                </a:solidFill>
              </a:rPr>
              <a:t>PPT -11(April) </a:t>
            </a:r>
            <a:br>
              <a:rPr lang="en-US" altLang="zh-CN" sz="3200" b="1">
                <a:solidFill>
                  <a:srgbClr val="0000FF"/>
                </a:solidFill>
              </a:rPr>
            </a:br>
            <a:r>
              <a:rPr lang="en-US" altLang="zh-CN" sz="5400" b="1">
                <a:solidFill>
                  <a:srgbClr val="800000"/>
                </a:solidFill>
              </a:rPr>
              <a:t>पूर्णियाँ काॅलेज, पूर्णियाँ</a:t>
            </a:r>
            <a:endParaRPr lang="en-US" alt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143000" y="1881806"/>
            <a:ext cx="6858000" cy="1655762"/>
          </a:xfrm>
        </p:spPr>
        <p:txBody>
          <a:bodyPr>
            <a:noAutofit/>
          </a:bodyPr>
          <a:lstStyle/>
          <a:p>
            <a:r>
              <a:rPr lang="en-US" altLang="zh-CN" sz="3800" b="1">
                <a:solidFill>
                  <a:srgbClr val="9933FF"/>
                </a:solidFill>
              </a:rPr>
              <a:t>हिन्दी विभाग</a:t>
            </a:r>
            <a:endParaRPr lang="en-US" altLang="zh-CN" sz="3800"/>
          </a:p>
          <a:p>
            <a:r>
              <a:rPr lang="en-US" altLang="zh-CN" sz="3800" b="1">
                <a:solidFill>
                  <a:srgbClr val="0070C0"/>
                </a:solidFill>
              </a:rPr>
              <a:t> PG</a:t>
            </a:r>
            <a:endParaRPr lang="en-US" altLang="zh-CN" sz="3800"/>
          </a:p>
          <a:p>
            <a:r>
              <a:rPr lang="en-US" altLang="zh-CN" sz="3800" b="1">
                <a:solidFill>
                  <a:srgbClr val="000000"/>
                </a:solidFill>
              </a:rPr>
              <a:t>सेमेस्टर -2</a:t>
            </a:r>
            <a:endParaRPr lang="en-US" altLang="zh-CN" sz="3800"/>
          </a:p>
          <a:p>
            <a:r>
              <a:rPr lang="en-US" altLang="zh-CN" sz="3800" b="1">
                <a:solidFill>
                  <a:srgbClr val="000000"/>
                </a:solidFill>
              </a:rPr>
              <a:t>CC - 9</a:t>
            </a:r>
            <a:endParaRPr lang="en-US" altLang="zh-CN" sz="3800"/>
          </a:p>
          <a:p>
            <a:r>
              <a:rPr lang="en-US" altLang="zh-CN" sz="3800" b="1">
                <a:solidFill>
                  <a:srgbClr val="FF0000"/>
                </a:solidFill>
              </a:rPr>
              <a:t>("गोदान" के कथा-शिल्प का वर्णन, भाग- 8) </a:t>
            </a:r>
            <a:endParaRPr lang="en-US" altLang="zh-CN" sz="3800"/>
          </a:p>
          <a:p>
            <a:r>
              <a:rPr lang="en-US" altLang="zh-CN" sz="3800" b="1">
                <a:solidFill>
                  <a:srgbClr val="008000"/>
                </a:solidFill>
              </a:rPr>
              <a:t>सीता कुमारी</a:t>
            </a:r>
            <a:endParaRPr lang="en-US" altLang="zh-CN" sz="3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Content Placeholder 1048647"/>
          <p:cNvSpPr>
            <a:spLocks noGrp="1"/>
          </p:cNvSpPr>
          <p:nvPr>
            <p:ph idx="1"/>
          </p:nvPr>
        </p:nvSpPr>
        <p:spPr>
          <a:xfrm>
            <a:off x="628649" y="937977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900" b="1">
                <a:solidFill>
                  <a:srgbClr val="800000"/>
                </a:solidFill>
              </a:rPr>
              <a:t>मालती और मेहता :-</a:t>
            </a:r>
            <a:r>
              <a:rPr lang="en-US" sz="4900" b="1">
                <a:solidFill>
                  <a:srgbClr val="000000"/>
                </a:solidFill>
              </a:rPr>
              <a:t>मालती बाहर से तितली और भीतर से मधुमक्खी थी | वह इंगलैण्ड हो आई थी| पिता के लकवा मार जाने से आय का स्रोत बंद हो गया था और परिवार का सारा भार मालती के कंधों पर आ पड़ा था |</a:t>
            </a:r>
            <a:endParaRPr lang="en-US" sz="4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Content Placeholder 1048649"/>
          <p:cNvSpPr>
            <a:spLocks noGrp="1"/>
          </p:cNvSpPr>
          <p:nvPr>
            <p:ph idx="1"/>
          </p:nvPr>
        </p:nvSpPr>
        <p:spPr>
          <a:xfrm>
            <a:off x="628650" y="1094621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500" b="1">
                <a:solidFill>
                  <a:srgbClr val="0000FF"/>
                </a:solidFill>
              </a:rPr>
              <a:t>मालती की दोनों छोटी बहनें सरोज और वरदा पढ़ रही थीं | सरोज मेहता के नारी विषयक विचारों की आलोचना करती है | 'वीमेन्सलीग' में मेहता का भाषण होता है | नगर की स्त्रियाँ, राय साहब, ओंकारनाथ, खन्ना, मिर्जा आदि भी उपस्थित होते हैं | </a:t>
            </a:r>
            <a:endParaRPr lang="en-US" sz="45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Content Placeholder 1048651"/>
          <p:cNvSpPr>
            <a:spLocks noGrp="1"/>
          </p:cNvSpPr>
          <p:nvPr>
            <p:ph idx="1"/>
          </p:nvPr>
        </p:nvSpPr>
        <p:spPr>
          <a:xfrm>
            <a:off x="628649" y="970417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500" b="1">
                <a:solidFill>
                  <a:srgbClr val="9933FF"/>
                </a:solidFill>
              </a:rPr>
              <a:t>मेहता अपने भाषण में स्त्रियों के समानाधिकार का विरोध कर भारतीय नारियों के लिए क्षमा, दया और त्याग का आदर्श प्रस्तुत करते हैं | ओंकारनाथ, खन्ना आदि मेहता के भाषण की जहाँ आलोचना करते हैं, वहाँ रायसाहब और मिर्जा प्रशंसा करते हैं |</a:t>
            </a:r>
            <a:endParaRPr lang="en-US" sz="45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Content Placeholder 1048653"/>
          <p:cNvSpPr>
            <a:spLocks noGrp="1"/>
          </p:cNvSpPr>
          <p:nvPr>
            <p:ph idx="1"/>
          </p:nvPr>
        </p:nvSpPr>
        <p:spPr>
          <a:xfrm>
            <a:off x="628649" y="99019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000" b="1">
                <a:solidFill>
                  <a:srgbClr val="0070C0"/>
                </a:solidFill>
              </a:rPr>
              <a:t>मालती मेहता के भाषण से प्रभावित होती है | मिर्जा खन्ना भाषण की प्रशंसा करती हुई मेहता और मालती को लेकर विनोद करती हैं | भाषण की समाप्ति पर मेहता मालती को अपनी कार से घर पहुँचाने आते हैं |</a:t>
            </a:r>
            <a:endParaRPr lang="en-US" sz="50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Content Placeholder 1048655"/>
          <p:cNvSpPr>
            <a:spLocks noGrp="1"/>
          </p:cNvSpPr>
          <p:nvPr>
            <p:ph idx="1"/>
          </p:nvPr>
        </p:nvSpPr>
        <p:spPr>
          <a:xfrm>
            <a:off x="641620" y="1029352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5200" b="1"/>
              <a:t>मेहता मालती पर आक्षेप लगाते हैं कि उसने मिस्टर खन्ना को अपनी ओर आकर्षित कर रही है, इससे मिसेज खन्ना दु:खी होती है | इस आक्षेप में मालती को वेदना होती है |</a:t>
            </a:r>
            <a:endParaRPr lang="en-US" sz="5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Content Placeholder 1048657"/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700" b="1">
                <a:solidFill>
                  <a:srgbClr val="800000"/>
                </a:solidFill>
              </a:rPr>
              <a:t>होरी दातादीन के जाल में :-</a:t>
            </a:r>
            <a:r>
              <a:rPr lang="en-US" sz="4700" b="1">
                <a:solidFill>
                  <a:srgbClr val="000000"/>
                </a:solidFill>
              </a:rPr>
              <a:t>होरी आर्थिक विपन्नता का शिकार होकर मजदूरी करके दिन व्यतीत करने लगता है |दातादीन उसके शुभ चिन्तक बनकर उसे आधे साझे पर खेती के लिए बीज और बैल देने का प्रस्ताव रखते हैं |होरी सहमत हो जाता है |</a:t>
            </a:r>
            <a:endParaRPr lang="en-US" sz="4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PPT -11(April)  पूर्णियाँ काॅलेज, पूर्णियाँ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-11(April)  पूर्णियाँ काॅलेज, पूर्णियाँ</dc:title>
  <dc:creator>Redmi Y3</dc:creator>
  <cp:lastModifiedBy>User</cp:lastModifiedBy>
  <cp:revision>1</cp:revision>
  <dcterms:created xsi:type="dcterms:W3CDTF">2015-05-11T22:30:45Z</dcterms:created>
  <dcterms:modified xsi:type="dcterms:W3CDTF">2020-04-22T11:42:44Z</dcterms:modified>
</cp:coreProperties>
</file>